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8" r:id="rId2"/>
    <p:sldId id="362" r:id="rId3"/>
    <p:sldId id="338" r:id="rId4"/>
    <p:sldId id="339" r:id="rId5"/>
    <p:sldId id="331" r:id="rId6"/>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800000"/>
    <a:srgbClr val="FFCCFF"/>
    <a:srgbClr val="FF00FF"/>
    <a:srgbClr val="E1EDF7"/>
    <a:srgbClr val="CDC7B7"/>
    <a:srgbClr val="51748A"/>
    <a:srgbClr val="99B3C3"/>
    <a:srgbClr val="9BA79D"/>
    <a:srgbClr val="5A5D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5" autoAdjust="0"/>
    <p:restoredTop sz="94660"/>
  </p:normalViewPr>
  <p:slideViewPr>
    <p:cSldViewPr snapToGrid="0">
      <p:cViewPr varScale="1">
        <p:scale>
          <a:sx n="114" d="100"/>
          <a:sy n="114" d="100"/>
        </p:scale>
        <p:origin x="102" y="3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rmo Nurmetalo BMLG" userId="e1f0717b-9066-49d1-9e29-1afa903435fc" providerId="ADAL" clId="{F7BC1F46-E4B5-E24C-BB3A-248ECA88B0D5}"/>
    <pc:docChg chg="custSel modSld">
      <pc:chgData name="Tarmo Nurmetalo BMLG" userId="e1f0717b-9066-49d1-9e29-1afa903435fc" providerId="ADAL" clId="{F7BC1F46-E4B5-E24C-BB3A-248ECA88B0D5}" dt="2023-11-19T07:29:56.349" v="1202" actId="20577"/>
      <pc:docMkLst>
        <pc:docMk/>
      </pc:docMkLst>
      <pc:sldChg chg="modSp">
        <pc:chgData name="Tarmo Nurmetalo BMLG" userId="e1f0717b-9066-49d1-9e29-1afa903435fc" providerId="ADAL" clId="{F7BC1F46-E4B5-E24C-BB3A-248ECA88B0D5}" dt="2023-11-19T07:29:56.349" v="1202" actId="20577"/>
        <pc:sldMkLst>
          <pc:docMk/>
          <pc:sldMk cId="2108619249" sldId="362"/>
        </pc:sldMkLst>
        <pc:spChg chg="mod">
          <ac:chgData name="Tarmo Nurmetalo BMLG" userId="e1f0717b-9066-49d1-9e29-1afa903435fc" providerId="ADAL" clId="{F7BC1F46-E4B5-E24C-BB3A-248ECA88B0D5}" dt="2023-11-19T07:29:56.349" v="1202" actId="20577"/>
          <ac:spMkLst>
            <pc:docMk/>
            <pc:sldMk cId="2108619249" sldId="362"/>
            <ac:spMk id="2" creationId="{DA4E59E7-BEB8-663B-16F8-760945EB1EAC}"/>
          </ac:spMkLst>
        </pc:spChg>
        <pc:spChg chg="mod">
          <ac:chgData name="Tarmo Nurmetalo BMLG" userId="e1f0717b-9066-49d1-9e29-1afa903435fc" providerId="ADAL" clId="{F7BC1F46-E4B5-E24C-BB3A-248ECA88B0D5}" dt="2023-11-19T07:28:11.346" v="1175" actId="20577"/>
          <ac:spMkLst>
            <pc:docMk/>
            <pc:sldMk cId="2108619249" sldId="362"/>
            <ac:spMk id="3" creationId="{35D92380-AECC-07FD-DF82-21A2BE8FEFD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D7DAE-554E-4A45-9415-3DB3CC945F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315461-5959-4C33-85BB-F9D7D97617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A83D22-8295-47BA-A141-D338AB2C60EA}"/>
              </a:ext>
            </a:extLst>
          </p:cNvPr>
          <p:cNvSpPr>
            <a:spLocks noGrp="1"/>
          </p:cNvSpPr>
          <p:nvPr>
            <p:ph type="dt" sz="half" idx="10"/>
          </p:nvPr>
        </p:nvSpPr>
        <p:spPr/>
        <p:txBody>
          <a:bodyPr/>
          <a:lstStyle/>
          <a:p>
            <a:fld id="{6C8DB3A8-FF8C-4932-BC99-42DFFFD9B494}" type="datetimeFigureOut">
              <a:rPr lang="en-US" smtClean="0"/>
              <a:t>11/19/23</a:t>
            </a:fld>
            <a:endParaRPr lang="en-US"/>
          </a:p>
        </p:txBody>
      </p:sp>
      <p:sp>
        <p:nvSpPr>
          <p:cNvPr id="5" name="Footer Placeholder 4">
            <a:extLst>
              <a:ext uri="{FF2B5EF4-FFF2-40B4-BE49-F238E27FC236}">
                <a16:creationId xmlns:a16="http://schemas.microsoft.com/office/drawing/2014/main" id="{0EEB45A0-0AEE-4443-BBD3-70CF5487FD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ABD74C-B64D-4D35-AFA4-F792C93BC232}"/>
              </a:ext>
            </a:extLst>
          </p:cNvPr>
          <p:cNvSpPr>
            <a:spLocks noGrp="1"/>
          </p:cNvSpPr>
          <p:nvPr>
            <p:ph type="sldNum" sz="quarter" idx="12"/>
          </p:nvPr>
        </p:nvSpPr>
        <p:spPr/>
        <p:txBody>
          <a:bodyPr/>
          <a:lstStyle/>
          <a:p>
            <a:fld id="{D55FB721-66DB-432E-9B24-4C2DCC39DDA3}" type="slidenum">
              <a:rPr lang="en-US" smtClean="0"/>
              <a:t>‹#›</a:t>
            </a:fld>
            <a:endParaRPr lang="en-US"/>
          </a:p>
        </p:txBody>
      </p:sp>
    </p:spTree>
    <p:extLst>
      <p:ext uri="{BB962C8B-B14F-4D97-AF65-F5344CB8AC3E}">
        <p14:creationId xmlns:p14="http://schemas.microsoft.com/office/powerpoint/2010/main" val="2741196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797F9-9827-4A46-93DF-8D19F1C83C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32C6CD-2FA2-4329-AA54-E3A7F3D501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AC833E-C4CD-45F0-A99C-66A0A5FB5DE4}"/>
              </a:ext>
            </a:extLst>
          </p:cNvPr>
          <p:cNvSpPr>
            <a:spLocks noGrp="1"/>
          </p:cNvSpPr>
          <p:nvPr>
            <p:ph type="dt" sz="half" idx="10"/>
          </p:nvPr>
        </p:nvSpPr>
        <p:spPr/>
        <p:txBody>
          <a:bodyPr/>
          <a:lstStyle/>
          <a:p>
            <a:fld id="{6C8DB3A8-FF8C-4932-BC99-42DFFFD9B494}" type="datetimeFigureOut">
              <a:rPr lang="en-US" smtClean="0"/>
              <a:t>11/19/23</a:t>
            </a:fld>
            <a:endParaRPr lang="en-US"/>
          </a:p>
        </p:txBody>
      </p:sp>
      <p:sp>
        <p:nvSpPr>
          <p:cNvPr id="5" name="Footer Placeholder 4">
            <a:extLst>
              <a:ext uri="{FF2B5EF4-FFF2-40B4-BE49-F238E27FC236}">
                <a16:creationId xmlns:a16="http://schemas.microsoft.com/office/drawing/2014/main" id="{5312B417-F5B3-475D-88C9-15F7560956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E80202-049F-4993-8FEE-565D8A4EDEF7}"/>
              </a:ext>
            </a:extLst>
          </p:cNvPr>
          <p:cNvSpPr>
            <a:spLocks noGrp="1"/>
          </p:cNvSpPr>
          <p:nvPr>
            <p:ph type="sldNum" sz="quarter" idx="12"/>
          </p:nvPr>
        </p:nvSpPr>
        <p:spPr/>
        <p:txBody>
          <a:bodyPr/>
          <a:lstStyle/>
          <a:p>
            <a:fld id="{D55FB721-66DB-432E-9B24-4C2DCC39DDA3}" type="slidenum">
              <a:rPr lang="en-US" smtClean="0"/>
              <a:t>‹#›</a:t>
            </a:fld>
            <a:endParaRPr lang="en-US"/>
          </a:p>
        </p:txBody>
      </p:sp>
    </p:spTree>
    <p:extLst>
      <p:ext uri="{BB962C8B-B14F-4D97-AF65-F5344CB8AC3E}">
        <p14:creationId xmlns:p14="http://schemas.microsoft.com/office/powerpoint/2010/main" val="1885907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33268B-FBD0-41C0-8259-FC087374E9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17B1F3-6923-4BEE-9585-2D254614E9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68CEC-D32A-42E6-BB67-E4E9789A2D0A}"/>
              </a:ext>
            </a:extLst>
          </p:cNvPr>
          <p:cNvSpPr>
            <a:spLocks noGrp="1"/>
          </p:cNvSpPr>
          <p:nvPr>
            <p:ph type="dt" sz="half" idx="10"/>
          </p:nvPr>
        </p:nvSpPr>
        <p:spPr/>
        <p:txBody>
          <a:bodyPr/>
          <a:lstStyle/>
          <a:p>
            <a:fld id="{6C8DB3A8-FF8C-4932-BC99-42DFFFD9B494}" type="datetimeFigureOut">
              <a:rPr lang="en-US" smtClean="0"/>
              <a:t>11/19/23</a:t>
            </a:fld>
            <a:endParaRPr lang="en-US"/>
          </a:p>
        </p:txBody>
      </p:sp>
      <p:sp>
        <p:nvSpPr>
          <p:cNvPr id="5" name="Footer Placeholder 4">
            <a:extLst>
              <a:ext uri="{FF2B5EF4-FFF2-40B4-BE49-F238E27FC236}">
                <a16:creationId xmlns:a16="http://schemas.microsoft.com/office/drawing/2014/main" id="{2C6D20CA-4CC7-4FFB-851A-42ED4BE676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910257-D4EA-48DE-A77D-2BC95101A5E1}"/>
              </a:ext>
            </a:extLst>
          </p:cNvPr>
          <p:cNvSpPr>
            <a:spLocks noGrp="1"/>
          </p:cNvSpPr>
          <p:nvPr>
            <p:ph type="sldNum" sz="quarter" idx="12"/>
          </p:nvPr>
        </p:nvSpPr>
        <p:spPr/>
        <p:txBody>
          <a:bodyPr/>
          <a:lstStyle/>
          <a:p>
            <a:fld id="{D55FB721-66DB-432E-9B24-4C2DCC39DDA3}" type="slidenum">
              <a:rPr lang="en-US" smtClean="0"/>
              <a:t>‹#›</a:t>
            </a:fld>
            <a:endParaRPr lang="en-US"/>
          </a:p>
        </p:txBody>
      </p:sp>
    </p:spTree>
    <p:extLst>
      <p:ext uri="{BB962C8B-B14F-4D97-AF65-F5344CB8AC3E}">
        <p14:creationId xmlns:p14="http://schemas.microsoft.com/office/powerpoint/2010/main" val="4062663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FEFB9-159B-4184-AFE2-C9B0C9F7DD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5129D0-5958-46B7-89CF-EEB46706E2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42E4BE-7830-4594-BFD1-9BD5C3BF6E89}"/>
              </a:ext>
            </a:extLst>
          </p:cNvPr>
          <p:cNvSpPr>
            <a:spLocks noGrp="1"/>
          </p:cNvSpPr>
          <p:nvPr>
            <p:ph type="dt" sz="half" idx="10"/>
          </p:nvPr>
        </p:nvSpPr>
        <p:spPr/>
        <p:txBody>
          <a:bodyPr/>
          <a:lstStyle/>
          <a:p>
            <a:fld id="{6C8DB3A8-FF8C-4932-BC99-42DFFFD9B494}" type="datetimeFigureOut">
              <a:rPr lang="en-US" smtClean="0"/>
              <a:t>11/19/23</a:t>
            </a:fld>
            <a:endParaRPr lang="en-US"/>
          </a:p>
        </p:txBody>
      </p:sp>
      <p:sp>
        <p:nvSpPr>
          <p:cNvPr id="5" name="Footer Placeholder 4">
            <a:extLst>
              <a:ext uri="{FF2B5EF4-FFF2-40B4-BE49-F238E27FC236}">
                <a16:creationId xmlns:a16="http://schemas.microsoft.com/office/drawing/2014/main" id="{6FB6531C-48E5-4BEB-865B-EAAFE38B59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49F439-9B2A-46AB-AED7-603D99C013A9}"/>
              </a:ext>
            </a:extLst>
          </p:cNvPr>
          <p:cNvSpPr>
            <a:spLocks noGrp="1"/>
          </p:cNvSpPr>
          <p:nvPr>
            <p:ph type="sldNum" sz="quarter" idx="12"/>
          </p:nvPr>
        </p:nvSpPr>
        <p:spPr/>
        <p:txBody>
          <a:bodyPr/>
          <a:lstStyle/>
          <a:p>
            <a:fld id="{D55FB721-66DB-432E-9B24-4C2DCC39DDA3}" type="slidenum">
              <a:rPr lang="en-US" smtClean="0"/>
              <a:t>‹#›</a:t>
            </a:fld>
            <a:endParaRPr lang="en-US"/>
          </a:p>
        </p:txBody>
      </p:sp>
    </p:spTree>
    <p:extLst>
      <p:ext uri="{BB962C8B-B14F-4D97-AF65-F5344CB8AC3E}">
        <p14:creationId xmlns:p14="http://schemas.microsoft.com/office/powerpoint/2010/main" val="1893398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BEF60-C5E9-4661-BBFE-6572F8E617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0F1337-509B-431A-9322-3B0F7B16BC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712D69-5C75-49A5-9C98-5C98022ECFD4}"/>
              </a:ext>
            </a:extLst>
          </p:cNvPr>
          <p:cNvSpPr>
            <a:spLocks noGrp="1"/>
          </p:cNvSpPr>
          <p:nvPr>
            <p:ph type="dt" sz="half" idx="10"/>
          </p:nvPr>
        </p:nvSpPr>
        <p:spPr/>
        <p:txBody>
          <a:bodyPr/>
          <a:lstStyle/>
          <a:p>
            <a:fld id="{6C8DB3A8-FF8C-4932-BC99-42DFFFD9B494}" type="datetimeFigureOut">
              <a:rPr lang="en-US" smtClean="0"/>
              <a:t>11/19/23</a:t>
            </a:fld>
            <a:endParaRPr lang="en-US"/>
          </a:p>
        </p:txBody>
      </p:sp>
      <p:sp>
        <p:nvSpPr>
          <p:cNvPr id="5" name="Footer Placeholder 4">
            <a:extLst>
              <a:ext uri="{FF2B5EF4-FFF2-40B4-BE49-F238E27FC236}">
                <a16:creationId xmlns:a16="http://schemas.microsoft.com/office/drawing/2014/main" id="{E8BEE12B-07F3-4603-BB03-105D24BA8F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9F4E27-569D-4F7F-8736-6F4D2E20B827}"/>
              </a:ext>
            </a:extLst>
          </p:cNvPr>
          <p:cNvSpPr>
            <a:spLocks noGrp="1"/>
          </p:cNvSpPr>
          <p:nvPr>
            <p:ph type="sldNum" sz="quarter" idx="12"/>
          </p:nvPr>
        </p:nvSpPr>
        <p:spPr/>
        <p:txBody>
          <a:bodyPr/>
          <a:lstStyle/>
          <a:p>
            <a:fld id="{D55FB721-66DB-432E-9B24-4C2DCC39DDA3}" type="slidenum">
              <a:rPr lang="en-US" smtClean="0"/>
              <a:t>‹#›</a:t>
            </a:fld>
            <a:endParaRPr lang="en-US"/>
          </a:p>
        </p:txBody>
      </p:sp>
    </p:spTree>
    <p:extLst>
      <p:ext uri="{BB962C8B-B14F-4D97-AF65-F5344CB8AC3E}">
        <p14:creationId xmlns:p14="http://schemas.microsoft.com/office/powerpoint/2010/main" val="2530577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897-9F39-48A2-8AB9-462E203E46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2ECAF4-A782-41AB-9F1A-C30941757B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74F393-3EA1-4050-A904-86B8797D88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63A56A-BA66-4882-B57D-9E8B909CEB29}"/>
              </a:ext>
            </a:extLst>
          </p:cNvPr>
          <p:cNvSpPr>
            <a:spLocks noGrp="1"/>
          </p:cNvSpPr>
          <p:nvPr>
            <p:ph type="dt" sz="half" idx="10"/>
          </p:nvPr>
        </p:nvSpPr>
        <p:spPr/>
        <p:txBody>
          <a:bodyPr/>
          <a:lstStyle/>
          <a:p>
            <a:fld id="{6C8DB3A8-FF8C-4932-BC99-42DFFFD9B494}" type="datetimeFigureOut">
              <a:rPr lang="en-US" smtClean="0"/>
              <a:t>11/19/23</a:t>
            </a:fld>
            <a:endParaRPr lang="en-US"/>
          </a:p>
        </p:txBody>
      </p:sp>
      <p:sp>
        <p:nvSpPr>
          <p:cNvPr id="6" name="Footer Placeholder 5">
            <a:extLst>
              <a:ext uri="{FF2B5EF4-FFF2-40B4-BE49-F238E27FC236}">
                <a16:creationId xmlns:a16="http://schemas.microsoft.com/office/drawing/2014/main" id="{7F81F285-E6C1-42D2-90C6-09D10902CF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F0A884-B4F3-460C-9459-7B6EE0CA4F72}"/>
              </a:ext>
            </a:extLst>
          </p:cNvPr>
          <p:cNvSpPr>
            <a:spLocks noGrp="1"/>
          </p:cNvSpPr>
          <p:nvPr>
            <p:ph type="sldNum" sz="quarter" idx="12"/>
          </p:nvPr>
        </p:nvSpPr>
        <p:spPr/>
        <p:txBody>
          <a:bodyPr/>
          <a:lstStyle/>
          <a:p>
            <a:fld id="{D55FB721-66DB-432E-9B24-4C2DCC39DDA3}" type="slidenum">
              <a:rPr lang="en-US" smtClean="0"/>
              <a:t>‹#›</a:t>
            </a:fld>
            <a:endParaRPr lang="en-US"/>
          </a:p>
        </p:txBody>
      </p:sp>
    </p:spTree>
    <p:extLst>
      <p:ext uri="{BB962C8B-B14F-4D97-AF65-F5344CB8AC3E}">
        <p14:creationId xmlns:p14="http://schemas.microsoft.com/office/powerpoint/2010/main" val="505663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4AAEF-A48F-40D1-8039-7670879A3E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ADBE4C-34A7-48A6-AB8A-4AFE0B2090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C52005-2E93-4612-9913-B059B5C1FD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3C7EDF-D574-4925-91E7-473F73333F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2F6E2A-6909-4702-A782-F5AAB71BB2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D80BA2-B886-45C7-ABCD-266CB061CBB9}"/>
              </a:ext>
            </a:extLst>
          </p:cNvPr>
          <p:cNvSpPr>
            <a:spLocks noGrp="1"/>
          </p:cNvSpPr>
          <p:nvPr>
            <p:ph type="dt" sz="half" idx="10"/>
          </p:nvPr>
        </p:nvSpPr>
        <p:spPr/>
        <p:txBody>
          <a:bodyPr/>
          <a:lstStyle/>
          <a:p>
            <a:fld id="{6C8DB3A8-FF8C-4932-BC99-42DFFFD9B494}" type="datetimeFigureOut">
              <a:rPr lang="en-US" smtClean="0"/>
              <a:t>11/19/23</a:t>
            </a:fld>
            <a:endParaRPr lang="en-US"/>
          </a:p>
        </p:txBody>
      </p:sp>
      <p:sp>
        <p:nvSpPr>
          <p:cNvPr id="8" name="Footer Placeholder 7">
            <a:extLst>
              <a:ext uri="{FF2B5EF4-FFF2-40B4-BE49-F238E27FC236}">
                <a16:creationId xmlns:a16="http://schemas.microsoft.com/office/drawing/2014/main" id="{C8D25F86-E111-4C74-9B80-F4C1430988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6E4F59-CE6D-4BCA-965C-607A7676CAC6}"/>
              </a:ext>
            </a:extLst>
          </p:cNvPr>
          <p:cNvSpPr>
            <a:spLocks noGrp="1"/>
          </p:cNvSpPr>
          <p:nvPr>
            <p:ph type="sldNum" sz="quarter" idx="12"/>
          </p:nvPr>
        </p:nvSpPr>
        <p:spPr/>
        <p:txBody>
          <a:bodyPr/>
          <a:lstStyle/>
          <a:p>
            <a:fld id="{D55FB721-66DB-432E-9B24-4C2DCC39DDA3}" type="slidenum">
              <a:rPr lang="en-US" smtClean="0"/>
              <a:t>‹#›</a:t>
            </a:fld>
            <a:endParaRPr lang="en-US"/>
          </a:p>
        </p:txBody>
      </p:sp>
    </p:spTree>
    <p:extLst>
      <p:ext uri="{BB962C8B-B14F-4D97-AF65-F5344CB8AC3E}">
        <p14:creationId xmlns:p14="http://schemas.microsoft.com/office/powerpoint/2010/main" val="2803045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72490-9F37-4DB2-97A0-BA06888FAA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4329D2-D569-4AF8-AD87-008F12FCA98D}"/>
              </a:ext>
            </a:extLst>
          </p:cNvPr>
          <p:cNvSpPr>
            <a:spLocks noGrp="1"/>
          </p:cNvSpPr>
          <p:nvPr>
            <p:ph type="dt" sz="half" idx="10"/>
          </p:nvPr>
        </p:nvSpPr>
        <p:spPr/>
        <p:txBody>
          <a:bodyPr/>
          <a:lstStyle/>
          <a:p>
            <a:fld id="{6C8DB3A8-FF8C-4932-BC99-42DFFFD9B494}" type="datetimeFigureOut">
              <a:rPr lang="en-US" smtClean="0"/>
              <a:t>11/19/23</a:t>
            </a:fld>
            <a:endParaRPr lang="en-US"/>
          </a:p>
        </p:txBody>
      </p:sp>
      <p:sp>
        <p:nvSpPr>
          <p:cNvPr id="4" name="Footer Placeholder 3">
            <a:extLst>
              <a:ext uri="{FF2B5EF4-FFF2-40B4-BE49-F238E27FC236}">
                <a16:creationId xmlns:a16="http://schemas.microsoft.com/office/drawing/2014/main" id="{E976BACE-C466-4974-A805-A30060CDD6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89EE20-CFC2-44C6-944F-58414237BAB3}"/>
              </a:ext>
            </a:extLst>
          </p:cNvPr>
          <p:cNvSpPr>
            <a:spLocks noGrp="1"/>
          </p:cNvSpPr>
          <p:nvPr>
            <p:ph type="sldNum" sz="quarter" idx="12"/>
          </p:nvPr>
        </p:nvSpPr>
        <p:spPr/>
        <p:txBody>
          <a:bodyPr/>
          <a:lstStyle/>
          <a:p>
            <a:fld id="{D55FB721-66DB-432E-9B24-4C2DCC39DDA3}" type="slidenum">
              <a:rPr lang="en-US" smtClean="0"/>
              <a:t>‹#›</a:t>
            </a:fld>
            <a:endParaRPr lang="en-US"/>
          </a:p>
        </p:txBody>
      </p:sp>
    </p:spTree>
    <p:extLst>
      <p:ext uri="{BB962C8B-B14F-4D97-AF65-F5344CB8AC3E}">
        <p14:creationId xmlns:p14="http://schemas.microsoft.com/office/powerpoint/2010/main" val="22804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0C52F9-310B-4D17-9B1D-33B856F59986}"/>
              </a:ext>
            </a:extLst>
          </p:cNvPr>
          <p:cNvSpPr>
            <a:spLocks noGrp="1"/>
          </p:cNvSpPr>
          <p:nvPr>
            <p:ph type="dt" sz="half" idx="10"/>
          </p:nvPr>
        </p:nvSpPr>
        <p:spPr/>
        <p:txBody>
          <a:bodyPr/>
          <a:lstStyle/>
          <a:p>
            <a:fld id="{6C8DB3A8-FF8C-4932-BC99-42DFFFD9B494}" type="datetimeFigureOut">
              <a:rPr lang="en-US" smtClean="0"/>
              <a:t>11/19/23</a:t>
            </a:fld>
            <a:endParaRPr lang="en-US"/>
          </a:p>
        </p:txBody>
      </p:sp>
      <p:sp>
        <p:nvSpPr>
          <p:cNvPr id="3" name="Footer Placeholder 2">
            <a:extLst>
              <a:ext uri="{FF2B5EF4-FFF2-40B4-BE49-F238E27FC236}">
                <a16:creationId xmlns:a16="http://schemas.microsoft.com/office/drawing/2014/main" id="{7BC7928E-66FE-409A-A3C0-E9EEA86E85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B262FF-A237-43B6-AF38-5EA754BC98DB}"/>
              </a:ext>
            </a:extLst>
          </p:cNvPr>
          <p:cNvSpPr>
            <a:spLocks noGrp="1"/>
          </p:cNvSpPr>
          <p:nvPr>
            <p:ph type="sldNum" sz="quarter" idx="12"/>
          </p:nvPr>
        </p:nvSpPr>
        <p:spPr/>
        <p:txBody>
          <a:bodyPr/>
          <a:lstStyle/>
          <a:p>
            <a:fld id="{D55FB721-66DB-432E-9B24-4C2DCC39DDA3}" type="slidenum">
              <a:rPr lang="en-US" smtClean="0"/>
              <a:t>‹#›</a:t>
            </a:fld>
            <a:endParaRPr lang="en-US"/>
          </a:p>
        </p:txBody>
      </p:sp>
    </p:spTree>
    <p:extLst>
      <p:ext uri="{BB962C8B-B14F-4D97-AF65-F5344CB8AC3E}">
        <p14:creationId xmlns:p14="http://schemas.microsoft.com/office/powerpoint/2010/main" val="3666550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D97AC-5640-4227-85CB-C3FC31567F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099871-89F7-4DD0-AD4A-E643BE1350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C7AABC-7F93-419A-BF0D-3ABABF5F65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75DA7E-0451-4DB7-AAFB-9F9D4DDBCAE5}"/>
              </a:ext>
            </a:extLst>
          </p:cNvPr>
          <p:cNvSpPr>
            <a:spLocks noGrp="1"/>
          </p:cNvSpPr>
          <p:nvPr>
            <p:ph type="dt" sz="half" idx="10"/>
          </p:nvPr>
        </p:nvSpPr>
        <p:spPr/>
        <p:txBody>
          <a:bodyPr/>
          <a:lstStyle/>
          <a:p>
            <a:fld id="{6C8DB3A8-FF8C-4932-BC99-42DFFFD9B494}" type="datetimeFigureOut">
              <a:rPr lang="en-US" smtClean="0"/>
              <a:t>11/19/23</a:t>
            </a:fld>
            <a:endParaRPr lang="en-US"/>
          </a:p>
        </p:txBody>
      </p:sp>
      <p:sp>
        <p:nvSpPr>
          <p:cNvPr id="6" name="Footer Placeholder 5">
            <a:extLst>
              <a:ext uri="{FF2B5EF4-FFF2-40B4-BE49-F238E27FC236}">
                <a16:creationId xmlns:a16="http://schemas.microsoft.com/office/drawing/2014/main" id="{50663609-DD1E-4147-AC71-0B006853C6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936BFC-D67A-43F6-A914-5F0BE32F8A5F}"/>
              </a:ext>
            </a:extLst>
          </p:cNvPr>
          <p:cNvSpPr>
            <a:spLocks noGrp="1"/>
          </p:cNvSpPr>
          <p:nvPr>
            <p:ph type="sldNum" sz="quarter" idx="12"/>
          </p:nvPr>
        </p:nvSpPr>
        <p:spPr/>
        <p:txBody>
          <a:bodyPr/>
          <a:lstStyle/>
          <a:p>
            <a:fld id="{D55FB721-66DB-432E-9B24-4C2DCC39DDA3}" type="slidenum">
              <a:rPr lang="en-US" smtClean="0"/>
              <a:t>‹#›</a:t>
            </a:fld>
            <a:endParaRPr lang="en-US"/>
          </a:p>
        </p:txBody>
      </p:sp>
    </p:spTree>
    <p:extLst>
      <p:ext uri="{BB962C8B-B14F-4D97-AF65-F5344CB8AC3E}">
        <p14:creationId xmlns:p14="http://schemas.microsoft.com/office/powerpoint/2010/main" val="2390764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CAE88-FE79-4D29-A710-4D128EF458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4C2EA9-A814-4207-9E68-DCBAFF2356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3C2B8F-27B5-4B06-AD81-E4C3EDCC1F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AB046D-66EB-40D2-9F5E-ED959DFFA807}"/>
              </a:ext>
            </a:extLst>
          </p:cNvPr>
          <p:cNvSpPr>
            <a:spLocks noGrp="1"/>
          </p:cNvSpPr>
          <p:nvPr>
            <p:ph type="dt" sz="half" idx="10"/>
          </p:nvPr>
        </p:nvSpPr>
        <p:spPr/>
        <p:txBody>
          <a:bodyPr/>
          <a:lstStyle/>
          <a:p>
            <a:fld id="{6C8DB3A8-FF8C-4932-BC99-42DFFFD9B494}" type="datetimeFigureOut">
              <a:rPr lang="en-US" smtClean="0"/>
              <a:t>11/19/23</a:t>
            </a:fld>
            <a:endParaRPr lang="en-US"/>
          </a:p>
        </p:txBody>
      </p:sp>
      <p:sp>
        <p:nvSpPr>
          <p:cNvPr id="6" name="Footer Placeholder 5">
            <a:extLst>
              <a:ext uri="{FF2B5EF4-FFF2-40B4-BE49-F238E27FC236}">
                <a16:creationId xmlns:a16="http://schemas.microsoft.com/office/drawing/2014/main" id="{9CAD1C84-CF86-418C-B6C4-0EDF5579F7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2179B-B677-4D5D-BF57-793616ED5590}"/>
              </a:ext>
            </a:extLst>
          </p:cNvPr>
          <p:cNvSpPr>
            <a:spLocks noGrp="1"/>
          </p:cNvSpPr>
          <p:nvPr>
            <p:ph type="sldNum" sz="quarter" idx="12"/>
          </p:nvPr>
        </p:nvSpPr>
        <p:spPr/>
        <p:txBody>
          <a:bodyPr/>
          <a:lstStyle/>
          <a:p>
            <a:fld id="{D55FB721-66DB-432E-9B24-4C2DCC39DDA3}" type="slidenum">
              <a:rPr lang="en-US" smtClean="0"/>
              <a:t>‹#›</a:t>
            </a:fld>
            <a:endParaRPr lang="en-US"/>
          </a:p>
        </p:txBody>
      </p:sp>
    </p:spTree>
    <p:extLst>
      <p:ext uri="{BB962C8B-B14F-4D97-AF65-F5344CB8AC3E}">
        <p14:creationId xmlns:p14="http://schemas.microsoft.com/office/powerpoint/2010/main" val="3639220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68D6FD-9759-4A57-B219-D37F74160D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C3A44A-9F44-46E6-AE0A-B64A403075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1ACB6E-9EC6-4F2F-9DEF-95DAEC2A45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8DB3A8-FF8C-4932-BC99-42DFFFD9B494}" type="datetimeFigureOut">
              <a:rPr lang="en-US" smtClean="0"/>
              <a:t>11/19/23</a:t>
            </a:fld>
            <a:endParaRPr lang="en-US"/>
          </a:p>
        </p:txBody>
      </p:sp>
      <p:sp>
        <p:nvSpPr>
          <p:cNvPr id="5" name="Footer Placeholder 4">
            <a:extLst>
              <a:ext uri="{FF2B5EF4-FFF2-40B4-BE49-F238E27FC236}">
                <a16:creationId xmlns:a16="http://schemas.microsoft.com/office/drawing/2014/main" id="{18A6542E-89E6-471E-AD2E-51B2504992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F5AC8F-6467-4673-835D-8B1EC48444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5FB721-66DB-432E-9B24-4C2DCC39DDA3}" type="slidenum">
              <a:rPr lang="en-US" smtClean="0"/>
              <a:t>‹#›</a:t>
            </a:fld>
            <a:endParaRPr lang="en-US"/>
          </a:p>
        </p:txBody>
      </p:sp>
    </p:spTree>
    <p:extLst>
      <p:ext uri="{BB962C8B-B14F-4D97-AF65-F5344CB8AC3E}">
        <p14:creationId xmlns:p14="http://schemas.microsoft.com/office/powerpoint/2010/main" val="4108090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A1CC70-EFE8-5E92-0616-59CA3E0123F5}"/>
              </a:ext>
            </a:extLst>
          </p:cNvPr>
          <p:cNvPicPr>
            <a:picLocks noChangeAspect="1"/>
          </p:cNvPicPr>
          <p:nvPr/>
        </p:nvPicPr>
        <p:blipFill rotWithShape="1">
          <a:blip r:embed="rId2">
            <a:extLst>
              <a:ext uri="{28A0092B-C50C-407E-A947-70E740481C1C}">
                <a14:useLocalDpi xmlns:a14="http://schemas.microsoft.com/office/drawing/2010/main" val="0"/>
              </a:ext>
            </a:extLst>
          </a:blip>
          <a:srcRect t="2700" b="12729"/>
          <a:stretch/>
        </p:blipFill>
        <p:spPr bwMode="auto">
          <a:xfrm>
            <a:off x="20" y="0"/>
            <a:ext cx="12191980" cy="6856718"/>
          </a:xfrm>
          <a:prstGeom prst="rect">
            <a:avLst/>
          </a:prstGeom>
          <a:noFill/>
        </p:spPr>
      </p:pic>
      <p:sp>
        <p:nvSpPr>
          <p:cNvPr id="7" name="Title 1">
            <a:extLst>
              <a:ext uri="{FF2B5EF4-FFF2-40B4-BE49-F238E27FC236}">
                <a16:creationId xmlns:a16="http://schemas.microsoft.com/office/drawing/2014/main" id="{9A744C9E-FDE7-37C9-8E11-B5294771D592}"/>
              </a:ext>
            </a:extLst>
          </p:cNvPr>
          <p:cNvSpPr txBox="1">
            <a:spLocks/>
          </p:cNvSpPr>
          <p:nvPr/>
        </p:nvSpPr>
        <p:spPr>
          <a:xfrm>
            <a:off x="838200" y="1124126"/>
            <a:ext cx="10515600" cy="114090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900" b="1" i="0" u="none" strike="noStrike" kern="1200" cap="none" spc="0" normalizeH="0" baseline="0" noProof="0" dirty="0">
                <a:ln>
                  <a:noFill/>
                </a:ln>
                <a:solidFill>
                  <a:prstClr val="white"/>
                </a:solidFill>
                <a:effectLst/>
                <a:uLnTx/>
                <a:uFillTx/>
                <a:latin typeface="Lucida Handwriting" panose="03010101010101010101" pitchFamily="66" charset="0"/>
                <a:ea typeface="KaiTi" panose="020B0503020204020204" pitchFamily="49" charset="-122"/>
                <a:cs typeface="JasmineUPC" panose="020B0502040204020203" pitchFamily="18" charset="-34"/>
              </a:rPr>
              <a:t>Kaberneeme Merekabel</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2339132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3D61DB-D2E0-D316-E1FB-670BF5150944}"/>
              </a:ext>
            </a:extLst>
          </p:cNvPr>
          <p:cNvPicPr>
            <a:picLocks noChangeAspect="1"/>
          </p:cNvPicPr>
          <p:nvPr/>
        </p:nvPicPr>
        <p:blipFill>
          <a:blip r:embed="rId2"/>
          <a:stretch>
            <a:fillRect/>
          </a:stretch>
        </p:blipFill>
        <p:spPr>
          <a:xfrm>
            <a:off x="7490357" y="4731579"/>
            <a:ext cx="3331523" cy="1551719"/>
          </a:xfrm>
          <a:prstGeom prst="rect">
            <a:avLst/>
          </a:prstGeom>
        </p:spPr>
      </p:pic>
      <p:sp>
        <p:nvSpPr>
          <p:cNvPr id="3" name="Content Placeholder 2">
            <a:extLst>
              <a:ext uri="{FF2B5EF4-FFF2-40B4-BE49-F238E27FC236}">
                <a16:creationId xmlns:a16="http://schemas.microsoft.com/office/drawing/2014/main" id="{35D92380-AECC-07FD-DF82-21A2BE8FEFDC}"/>
              </a:ext>
            </a:extLst>
          </p:cNvPr>
          <p:cNvSpPr>
            <a:spLocks noGrp="1"/>
          </p:cNvSpPr>
          <p:nvPr>
            <p:ph sz="half" idx="1"/>
          </p:nvPr>
        </p:nvSpPr>
        <p:spPr>
          <a:xfrm>
            <a:off x="838200" y="1189806"/>
            <a:ext cx="10374297" cy="3286497"/>
          </a:xfrm>
        </p:spPr>
        <p:txBody>
          <a:bodyPr>
            <a:noAutofit/>
          </a:bodyPr>
          <a:lstStyle/>
          <a:p>
            <a:pPr marL="0" marR="0" lvl="0" indent="0" algn="l" defTabSz="914400" rtl="0" eaLnBrk="1" fontAlgn="auto" latinLnBrk="0" hangingPunct="1">
              <a:lnSpc>
                <a:spcPct val="100000"/>
              </a:lnSpc>
              <a:spcBef>
                <a:spcPts val="0"/>
              </a:spcBef>
              <a:spcAft>
                <a:spcPts val="0"/>
              </a:spcAft>
              <a:buClrTx/>
              <a:buSzTx/>
              <a:buNone/>
              <a:tabLst/>
              <a:defRPr/>
            </a:pPr>
            <a:r>
              <a:rPr lang="et-EE" sz="1100" b="1" dirty="0">
                <a:solidFill>
                  <a:srgbClr val="5B9BD5">
                    <a:lumMod val="50000"/>
                  </a:srgbClr>
                </a:solidFill>
                <a:latin typeface="Calibri" panose="020F0502020204030204"/>
              </a:rPr>
              <a:t>Taust: </a:t>
            </a:r>
            <a:r>
              <a:rPr lang="et-EE" sz="1100" dirty="0">
                <a:solidFill>
                  <a:srgbClr val="5B9BD5">
                    <a:lumMod val="50000"/>
                  </a:srgbClr>
                </a:solidFill>
                <a:latin typeface="Calibri" panose="020F0502020204030204"/>
              </a:rPr>
              <a:t>Kaberneeme poolsaare tipp on populaarne koht, kus käivad </a:t>
            </a:r>
            <a:r>
              <a:rPr lang="et-EE" sz="1100">
                <a:solidFill>
                  <a:srgbClr val="5B9BD5">
                    <a:lumMod val="50000"/>
                  </a:srgbClr>
                </a:solidFill>
                <a:latin typeface="Calibri" panose="020F0502020204030204"/>
              </a:rPr>
              <a:t>nii piirkonna kohalikud elanikud kui </a:t>
            </a:r>
            <a:r>
              <a:rPr lang="et-EE" sz="1100" dirty="0">
                <a:solidFill>
                  <a:srgbClr val="5B9BD5">
                    <a:lumMod val="50000"/>
                  </a:srgbClr>
                </a:solidFill>
                <a:latin typeface="Calibri" panose="020F0502020204030204"/>
              </a:rPr>
              <a:t>ka loodusesõbrad kaugemalt. Poolsaare tipp on juba </a:t>
            </a:r>
            <a:r>
              <a:rPr lang="et-EE" sz="1100">
                <a:solidFill>
                  <a:srgbClr val="5B9BD5">
                    <a:lumMod val="50000"/>
                  </a:srgbClr>
                </a:solidFill>
                <a:latin typeface="Calibri" panose="020F0502020204030204"/>
              </a:rPr>
              <a:t>pikemat aega olnud unaruses ning hooldamata, seal asuv </a:t>
            </a:r>
            <a:r>
              <a:rPr lang="et-EE" sz="1100" dirty="0">
                <a:solidFill>
                  <a:srgbClr val="5B9BD5">
                    <a:lumMod val="50000"/>
                  </a:srgbClr>
                </a:solidFill>
                <a:latin typeface="Calibri" panose="020F0502020204030204"/>
              </a:rPr>
              <a:t>piirivalvehoone on kokku varisemas</a:t>
            </a:r>
            <a:r>
              <a:rPr lang="et-EE" sz="1100">
                <a:solidFill>
                  <a:srgbClr val="5B9BD5">
                    <a:lumMod val="50000"/>
                  </a:srgbClr>
                </a:solidFill>
                <a:latin typeface="Calibri" panose="020F0502020204030204"/>
              </a:rPr>
              <a:t>. Tipus asuv kinnistu </a:t>
            </a:r>
            <a:r>
              <a:rPr lang="et-EE" sz="1100" dirty="0">
                <a:solidFill>
                  <a:srgbClr val="5B9BD5">
                    <a:lumMod val="50000"/>
                  </a:srgbClr>
                </a:solidFill>
                <a:latin typeface="Calibri" panose="020F0502020204030204"/>
              </a:rPr>
              <a:t>on eramaa, mida ümbritseb RMK mets.</a:t>
            </a:r>
          </a:p>
          <a:p>
            <a:pPr marL="0" marR="0" lvl="0" indent="0" algn="l" defTabSz="914400" rtl="0" eaLnBrk="1" fontAlgn="auto" latinLnBrk="0" hangingPunct="1">
              <a:lnSpc>
                <a:spcPct val="100000"/>
              </a:lnSpc>
              <a:spcBef>
                <a:spcPts val="0"/>
              </a:spcBef>
              <a:spcAft>
                <a:spcPts val="0"/>
              </a:spcAft>
              <a:buClrTx/>
              <a:buSzTx/>
              <a:buNone/>
              <a:tabLst/>
              <a:defRPr/>
            </a:pPr>
            <a:endParaRPr lang="et-EE" sz="1100" dirty="0">
              <a:solidFill>
                <a:srgbClr val="5B9BD5">
                  <a:lumMod val="50000"/>
                </a:srgbClr>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None/>
              <a:tabLst/>
              <a:defRPr/>
            </a:pPr>
            <a:r>
              <a:rPr lang="et-EE" sz="1100" b="1" dirty="0">
                <a:solidFill>
                  <a:srgbClr val="1F4E79"/>
                </a:solidFill>
                <a:latin typeface="Calibri" panose="020F0502020204030204"/>
              </a:rPr>
              <a:t>Eesmärk</a:t>
            </a:r>
            <a:r>
              <a:rPr lang="et-EE" sz="1100" b="1" dirty="0">
                <a:solidFill>
                  <a:srgbClr val="5B9BD5">
                    <a:lumMod val="50000"/>
                  </a:srgbClr>
                </a:solidFill>
                <a:latin typeface="Calibri" panose="020F0502020204030204"/>
              </a:rPr>
              <a:t> ja visioon: </a:t>
            </a:r>
            <a:r>
              <a:rPr lang="et-EE" sz="1100" dirty="0">
                <a:solidFill>
                  <a:srgbClr val="5B9BD5">
                    <a:lumMod val="50000"/>
                  </a:srgbClr>
                </a:solidFill>
                <a:latin typeface="Calibri" panose="020F0502020204030204"/>
              </a:rPr>
              <a:t>Kaberneeme </a:t>
            </a:r>
            <a:r>
              <a:rPr lang="et-EE" sz="1100">
                <a:solidFill>
                  <a:srgbClr val="5B9BD5">
                    <a:lumMod val="50000"/>
                  </a:srgbClr>
                </a:solidFill>
                <a:latin typeface="Calibri" panose="020F0502020204030204"/>
              </a:rPr>
              <a:t>poolsaare tipu kinnistusse ja selle arengusse investeerimise eesmärk </a:t>
            </a:r>
            <a:r>
              <a:rPr lang="et-EE" sz="1100" dirty="0">
                <a:solidFill>
                  <a:srgbClr val="5B9BD5">
                    <a:lumMod val="50000"/>
                  </a:srgbClr>
                </a:solidFill>
                <a:latin typeface="Calibri" panose="020F0502020204030204"/>
              </a:rPr>
              <a:t>on säilitada sinna </a:t>
            </a:r>
            <a:r>
              <a:rPr lang="et-EE" sz="1100">
                <a:solidFill>
                  <a:srgbClr val="5B9BD5">
                    <a:lumMod val="50000"/>
                  </a:srgbClr>
                </a:solidFill>
                <a:latin typeface="Calibri" panose="020F0502020204030204"/>
              </a:rPr>
              <a:t>ligipääs avalikkusele, eriti aga Kaberneeme elanikele. </a:t>
            </a:r>
            <a:r>
              <a:rPr lang="et-EE" sz="1100" dirty="0">
                <a:solidFill>
                  <a:srgbClr val="5B9BD5">
                    <a:lumMod val="50000"/>
                  </a:srgbClr>
                </a:solidFill>
                <a:latin typeface="Calibri" panose="020F0502020204030204"/>
              </a:rPr>
              <a:t>Samuti on oluline poolsaare tipu üldine korrashoid. Pikaajaline visioon on sinna </a:t>
            </a:r>
            <a:r>
              <a:rPr lang="et-EE" sz="1100">
                <a:solidFill>
                  <a:srgbClr val="5B9BD5">
                    <a:lumMod val="50000"/>
                  </a:srgbClr>
                </a:solidFill>
                <a:latin typeface="Calibri" panose="020F0502020204030204"/>
              </a:rPr>
              <a:t>luua väike ja </a:t>
            </a:r>
            <a:r>
              <a:rPr lang="et-EE" sz="1100" dirty="0">
                <a:solidFill>
                  <a:srgbClr val="5B9BD5">
                    <a:lumMod val="50000"/>
                  </a:srgbClr>
                </a:solidFill>
                <a:latin typeface="Calibri" panose="020F0502020204030204"/>
              </a:rPr>
              <a:t>hubane “</a:t>
            </a:r>
            <a:r>
              <a:rPr lang="et-EE" sz="1100">
                <a:solidFill>
                  <a:srgbClr val="5B9BD5">
                    <a:lumMod val="50000"/>
                  </a:srgbClr>
                </a:solidFill>
                <a:latin typeface="Calibri" panose="020F0502020204030204"/>
              </a:rPr>
              <a:t>Merekabel” koos kõrvalhoone “Pelgupaik” ja paviljoniga “Tuulekoda”, mis kokku ühises ansamblis annab jätkuvalt inimestele </a:t>
            </a:r>
            <a:r>
              <a:rPr lang="et-EE" sz="1100" dirty="0">
                <a:solidFill>
                  <a:srgbClr val="5B9BD5">
                    <a:lumMod val="50000"/>
                  </a:srgbClr>
                </a:solidFill>
                <a:latin typeface="Calibri" panose="020F0502020204030204"/>
              </a:rPr>
              <a:t>võimaluse olla looduse poolt ümbritsetud, kuid samaaegselt ka tormituultest puhata ja keskkonnast inspireeruda.</a:t>
            </a:r>
          </a:p>
          <a:p>
            <a:pPr marL="0" marR="0" lvl="0" indent="0" algn="l" defTabSz="914400" rtl="0" eaLnBrk="1" fontAlgn="auto" latinLnBrk="0" hangingPunct="1">
              <a:lnSpc>
                <a:spcPct val="100000"/>
              </a:lnSpc>
              <a:spcBef>
                <a:spcPts val="0"/>
              </a:spcBef>
              <a:spcAft>
                <a:spcPts val="0"/>
              </a:spcAft>
              <a:buClrTx/>
              <a:buSzTx/>
              <a:buNone/>
              <a:tabLst/>
              <a:defRPr/>
            </a:pPr>
            <a:endParaRPr lang="et-EE" sz="1100" dirty="0">
              <a:solidFill>
                <a:srgbClr val="5B9BD5">
                  <a:lumMod val="50000"/>
                </a:srgbClr>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None/>
              <a:tabLst/>
              <a:defRPr/>
            </a:pPr>
            <a:r>
              <a:rPr lang="et-EE" sz="1100" b="1" dirty="0">
                <a:solidFill>
                  <a:srgbClr val="1F4E79"/>
                </a:solidFill>
                <a:latin typeface="Calibri" panose="020F0502020204030204"/>
              </a:rPr>
              <a:t>Eritingimused</a:t>
            </a:r>
            <a:r>
              <a:rPr lang="et-EE" sz="1100" b="1">
                <a:solidFill>
                  <a:srgbClr val="1F4E79"/>
                </a:solidFill>
                <a:latin typeface="Calibri" panose="020F0502020204030204"/>
              </a:rPr>
              <a:t>: </a:t>
            </a:r>
            <a:r>
              <a:rPr lang="et-EE" sz="1100">
                <a:solidFill>
                  <a:srgbClr val="1F4E79"/>
                </a:solidFill>
                <a:latin typeface="Calibri" panose="020F0502020204030204"/>
              </a:rPr>
              <a:t>Projekti juures on oluline jälgida külastajate arvu ning võimalike ürituste läbiviimisel lähtuda piiratud inimeste arvust. Liigne </a:t>
            </a:r>
            <a:r>
              <a:rPr lang="et-EE" sz="1100" dirty="0">
                <a:solidFill>
                  <a:srgbClr val="1F4E79"/>
                </a:solidFill>
                <a:latin typeface="Calibri" panose="020F0502020204030204"/>
              </a:rPr>
              <a:t>k</a:t>
            </a:r>
            <a:r>
              <a:rPr lang="et-EE" sz="1100">
                <a:solidFill>
                  <a:srgbClr val="1F4E79"/>
                </a:solidFill>
                <a:latin typeface="Calibri" panose="020F0502020204030204"/>
              </a:rPr>
              <a:t>oormus </a:t>
            </a:r>
            <a:r>
              <a:rPr lang="et-EE" sz="1100" dirty="0">
                <a:solidFill>
                  <a:srgbClr val="1F4E79"/>
                </a:solidFill>
                <a:latin typeface="Calibri" panose="020F0502020204030204"/>
              </a:rPr>
              <a:t>poolsaare tipu loodusele rikuks selle iseloomu ja mitmekesisust ning häiriks sealset rahu</a:t>
            </a:r>
            <a:r>
              <a:rPr lang="et-EE" sz="1100">
                <a:solidFill>
                  <a:srgbClr val="1F4E79"/>
                </a:solidFill>
                <a:latin typeface="Calibri" panose="020F0502020204030204"/>
              </a:rPr>
              <a:t>. Liikluskoormust on soov piirata selliselt, et külalise jätaksid oma sõiduautod kas Kaberneeme sadama territooriumile või avalikule parkimisplatsile küla kaupluse ees. Ligipääs poolsaare tippu suurte reisibussidega ei ole lubatud. </a:t>
            </a:r>
            <a:endParaRPr lang="et-EE" sz="1100" dirty="0">
              <a:solidFill>
                <a:srgbClr val="1F4E79"/>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None/>
              <a:tabLst/>
              <a:defRPr/>
            </a:pPr>
            <a:endParaRPr lang="et-EE" sz="1100" dirty="0">
              <a:solidFill>
                <a:srgbClr val="00B050"/>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None/>
              <a:tabLst/>
              <a:defRPr/>
            </a:pPr>
            <a:r>
              <a:rPr lang="et-EE" sz="1100" b="1" dirty="0">
                <a:solidFill>
                  <a:srgbClr val="1F4E79"/>
                </a:solidFill>
                <a:latin typeface="Calibri" panose="020F0502020204030204"/>
              </a:rPr>
              <a:t>Uus detailplaneering:</a:t>
            </a:r>
            <a:r>
              <a:rPr lang="sv-SE" sz="1100" b="1" dirty="0">
                <a:solidFill>
                  <a:srgbClr val="1F4E79"/>
                </a:solidFill>
                <a:latin typeface="Calibri" panose="020F0502020204030204"/>
              </a:rPr>
              <a:t> </a:t>
            </a:r>
            <a:r>
              <a:rPr lang="et-EE" sz="1100" dirty="0">
                <a:solidFill>
                  <a:srgbClr val="1F4E79"/>
                </a:solidFill>
                <a:latin typeface="Calibri" panose="020F0502020204030204"/>
              </a:rPr>
              <a:t>Uue detailplaneeringu taotlus puudutab ennekõike krundi sihtotstarve täpsustamist ning ka sinna planeeritud “Merekabeli” ehituse jaoks oluliste tingimuste uuendamist</a:t>
            </a:r>
            <a:r>
              <a:rPr lang="sv-SE" sz="1100" dirty="0">
                <a:solidFill>
                  <a:srgbClr val="1F4E79"/>
                </a:solidFill>
                <a:latin typeface="Calibri" panose="020F0502020204030204"/>
              </a:rPr>
              <a:t>.</a:t>
            </a:r>
            <a:endParaRPr lang="et-EE" sz="1100" dirty="0">
              <a:solidFill>
                <a:srgbClr val="1F4E79"/>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None/>
              <a:tabLst/>
              <a:defRPr/>
            </a:pPr>
            <a:endParaRPr lang="et-EE" sz="1100" dirty="0">
              <a:solidFill>
                <a:srgbClr val="5B9BD5">
                  <a:lumMod val="50000"/>
                </a:srgbClr>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None/>
              <a:tabLst/>
              <a:defRPr/>
            </a:pPr>
            <a:r>
              <a:rPr lang="et-EE" sz="1100" b="1">
                <a:solidFill>
                  <a:srgbClr val="1F4E79"/>
                </a:solidFill>
                <a:latin typeface="Calibri" panose="020F0502020204030204"/>
              </a:rPr>
              <a:t>Konseptsioon: </a:t>
            </a:r>
            <a:r>
              <a:rPr kumimoji="0" lang="et-EE" sz="1100" b="0" i="0" u="none" strike="noStrike" kern="1200" cap="none" spc="0" normalizeH="0" baseline="0" noProof="0" dirty="0">
                <a:ln>
                  <a:noFill/>
                </a:ln>
                <a:solidFill>
                  <a:srgbClr val="1F4E79"/>
                </a:solidFill>
                <a:effectLst/>
                <a:uLnTx/>
                <a:uFillTx/>
                <a:latin typeface="Calibri" panose="020F0502020204030204"/>
                <a:ea typeface="+mn-ea"/>
                <a:cs typeface="+mn-cs"/>
              </a:rPr>
              <a:t>Meie soov on edendada piirkonna mere- ja </a:t>
            </a:r>
            <a:r>
              <a:rPr kumimoji="0" lang="et-EE" sz="1100" b="0" i="0" u="none" strike="noStrike" kern="1200" cap="none" spc="0" normalizeH="0" baseline="0" noProof="0">
                <a:ln>
                  <a:noFill/>
                </a:ln>
                <a:solidFill>
                  <a:srgbClr val="1F4E79"/>
                </a:solidFill>
                <a:effectLst/>
                <a:uLnTx/>
                <a:uFillTx/>
                <a:latin typeface="Calibri" panose="020F0502020204030204"/>
                <a:ea typeface="+mn-ea"/>
                <a:cs typeface="+mn-cs"/>
              </a:rPr>
              <a:t>rannakultuuri </a:t>
            </a:r>
            <a:r>
              <a:rPr lang="et-EE" sz="1100">
                <a:solidFill>
                  <a:srgbClr val="1F4E79"/>
                </a:solidFill>
                <a:latin typeface="Calibri" panose="020F0502020204030204"/>
              </a:rPr>
              <a:t>a</a:t>
            </a:r>
            <a:r>
              <a:rPr kumimoji="0" lang="et-EE" sz="1100" b="0" i="0" u="none" strike="noStrike" kern="1200" cap="none" spc="0" normalizeH="0" baseline="0" noProof="0">
                <a:ln>
                  <a:noFill/>
                </a:ln>
                <a:solidFill>
                  <a:srgbClr val="1F4E79"/>
                </a:solidFill>
                <a:effectLst/>
                <a:uLnTx/>
                <a:uFillTx/>
                <a:latin typeface="Calibri" panose="020F0502020204030204"/>
                <a:ea typeface="+mn-ea"/>
                <a:cs typeface="+mn-cs"/>
              </a:rPr>
              <a:t>rengut luues mererannale </a:t>
            </a:r>
            <a:r>
              <a:rPr kumimoji="0" lang="et-EE" sz="1100" b="0" i="0" u="none" strike="noStrike" kern="1200" cap="none" spc="0" normalizeH="0" baseline="0" noProof="0" dirty="0">
                <a:ln>
                  <a:noFill/>
                </a:ln>
                <a:solidFill>
                  <a:srgbClr val="1F4E79"/>
                </a:solidFill>
                <a:effectLst/>
                <a:uLnTx/>
                <a:uFillTx/>
                <a:latin typeface="Calibri" panose="020F0502020204030204"/>
                <a:ea typeface="+mn-ea"/>
                <a:cs typeface="+mn-cs"/>
              </a:rPr>
              <a:t>kohalikku kultuuri rikastava uue väikese koormusega </a:t>
            </a:r>
            <a:r>
              <a:rPr kumimoji="0" lang="et-EE" sz="1100" b="0" i="0" u="none" strike="noStrike" kern="1200" cap="none" spc="0" normalizeH="0" baseline="0" noProof="0">
                <a:ln>
                  <a:noFill/>
                </a:ln>
                <a:solidFill>
                  <a:srgbClr val="1F4E79"/>
                </a:solidFill>
                <a:effectLst/>
                <a:uLnTx/>
                <a:uFillTx/>
                <a:latin typeface="Calibri" panose="020F0502020204030204"/>
                <a:ea typeface="+mn-ea"/>
                <a:cs typeface="+mn-cs"/>
              </a:rPr>
              <a:t>külastuskoha – Merekabel koos väikese kontserdisaali </a:t>
            </a:r>
            <a:r>
              <a:rPr lang="et-EE" sz="1100">
                <a:solidFill>
                  <a:srgbClr val="1F4E79"/>
                </a:solidFill>
                <a:latin typeface="Calibri" panose="020F0502020204030204"/>
              </a:rPr>
              <a:t>ja </a:t>
            </a:r>
            <a:r>
              <a:rPr kumimoji="0" lang="et-EE" sz="1100" b="0" i="0" u="none" strike="noStrike" kern="1200" cap="none" spc="0" normalizeH="0" baseline="0" noProof="0">
                <a:ln>
                  <a:noFill/>
                </a:ln>
                <a:solidFill>
                  <a:srgbClr val="1F4E79"/>
                </a:solidFill>
                <a:effectLst/>
                <a:uLnTx/>
                <a:uFillTx/>
                <a:latin typeface="Calibri" panose="020F0502020204030204"/>
                <a:ea typeface="+mn-ea"/>
                <a:cs typeface="+mn-cs"/>
              </a:rPr>
              <a:t>ööbimisvõimalustega. Usume, et kohaselt </a:t>
            </a:r>
            <a:r>
              <a:rPr kumimoji="0" lang="et-EE" sz="1100" b="0" i="0" u="none" strike="noStrike" kern="1200" cap="none" spc="0" normalizeH="0" baseline="0" noProof="0" dirty="0">
                <a:ln>
                  <a:noFill/>
                </a:ln>
                <a:solidFill>
                  <a:srgbClr val="1F4E79"/>
                </a:solidFill>
                <a:effectLst/>
                <a:uLnTx/>
                <a:uFillTx/>
                <a:latin typeface="Calibri" panose="020F0502020204030204"/>
                <a:ea typeface="+mn-ea"/>
                <a:cs typeface="+mn-cs"/>
              </a:rPr>
              <a:t>korrastatud ning </a:t>
            </a:r>
            <a:r>
              <a:rPr kumimoji="0" lang="et-EE" sz="1100" b="0" i="0" u="none" strike="noStrike" kern="1200" cap="none" spc="0" normalizeH="0" baseline="0" noProof="0">
                <a:ln>
                  <a:noFill/>
                </a:ln>
                <a:solidFill>
                  <a:srgbClr val="1F4E79"/>
                </a:solidFill>
                <a:effectLst/>
                <a:uLnTx/>
                <a:uFillTx/>
                <a:latin typeface="Calibri" panose="020F0502020204030204"/>
                <a:ea typeface="+mn-ea"/>
                <a:cs typeface="+mn-cs"/>
              </a:rPr>
              <a:t>hooldatud lähiümbrus toob </a:t>
            </a:r>
            <a:r>
              <a:rPr kumimoji="0" lang="et-EE" sz="1100" b="0" i="0" u="none" strike="noStrike" kern="1200" cap="none" spc="0" normalizeH="0" baseline="0" noProof="0" dirty="0">
                <a:ln>
                  <a:noFill/>
                </a:ln>
                <a:solidFill>
                  <a:srgbClr val="1F4E79"/>
                </a:solidFill>
                <a:effectLst/>
                <a:uLnTx/>
                <a:uFillTx/>
                <a:latin typeface="Calibri" panose="020F0502020204030204"/>
                <a:ea typeface="+mn-ea"/>
                <a:cs typeface="+mn-cs"/>
              </a:rPr>
              <a:t>täiendavalt inimesi mere </a:t>
            </a:r>
            <a:r>
              <a:rPr kumimoji="0" lang="et-EE" sz="1100" b="0" i="0" u="none" strike="noStrike" kern="1200" cap="none" spc="0" normalizeH="0" baseline="0" noProof="0">
                <a:ln>
                  <a:noFill/>
                </a:ln>
                <a:solidFill>
                  <a:srgbClr val="1F4E79"/>
                </a:solidFill>
                <a:effectLst/>
                <a:uLnTx/>
                <a:uFillTx/>
                <a:latin typeface="Calibri" panose="020F0502020204030204"/>
                <a:ea typeface="+mn-ea"/>
                <a:cs typeface="+mn-cs"/>
              </a:rPr>
              <a:t>äärde ja</a:t>
            </a:r>
            <a:r>
              <a:rPr lang="et-EE" sz="1100">
                <a:solidFill>
                  <a:srgbClr val="1F4E79"/>
                </a:solidFill>
                <a:latin typeface="Calibri" panose="020F0502020204030204"/>
              </a:rPr>
              <a:t> </a:t>
            </a:r>
            <a:r>
              <a:rPr kumimoji="0" lang="et-EE" sz="1100" b="0" i="0" u="none" strike="noStrike" kern="1200" cap="none" spc="0" normalizeH="0" baseline="0" noProof="0">
                <a:ln>
                  <a:noFill/>
                </a:ln>
                <a:solidFill>
                  <a:srgbClr val="1F4E79"/>
                </a:solidFill>
                <a:effectLst/>
                <a:uLnTx/>
                <a:uFillTx/>
                <a:latin typeface="Calibri" panose="020F0502020204030204"/>
                <a:ea typeface="+mn-ea"/>
                <a:cs typeface="+mn-cs"/>
              </a:rPr>
              <a:t>loob </a:t>
            </a:r>
            <a:r>
              <a:rPr kumimoji="0" lang="et-EE" sz="1100" b="0" i="0" u="none" strike="noStrike" kern="1200" cap="none" spc="0" normalizeH="0" baseline="0" noProof="0" dirty="0">
                <a:ln>
                  <a:noFill/>
                </a:ln>
                <a:solidFill>
                  <a:srgbClr val="1F4E79"/>
                </a:solidFill>
                <a:effectLst/>
                <a:uLnTx/>
                <a:uFillTx/>
                <a:latin typeface="Calibri" panose="020F0502020204030204"/>
                <a:ea typeface="+mn-ea"/>
                <a:cs typeface="+mn-cs"/>
              </a:rPr>
              <a:t>avalikuks juurdepääsuks ning mereranna säästvaks kasutamiseks oluliselt paremad tingimused.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t-EE" sz="1100" dirty="0">
              <a:solidFill>
                <a:srgbClr val="1F4E79"/>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t-EE" sz="1100">
                <a:solidFill>
                  <a:srgbClr val="1F4E79"/>
                </a:solidFill>
                <a:latin typeface="Calibri" panose="020F0502020204030204"/>
              </a:rPr>
              <a:t>Käesoleva projekti elluviimine ja elushoidmine </a:t>
            </a:r>
            <a:r>
              <a:rPr kumimoji="0" lang="et-EE" sz="1100" b="0" i="0" u="none" strike="noStrike" kern="1200" cap="none" spc="0" normalizeH="0" baseline="0" noProof="0">
                <a:ln>
                  <a:noFill/>
                </a:ln>
                <a:solidFill>
                  <a:srgbClr val="1F4E79"/>
                </a:solidFill>
                <a:effectLst/>
                <a:uLnTx/>
                <a:uFillTx/>
                <a:latin typeface="Calibri" panose="020F0502020204030204"/>
                <a:ea typeface="+mn-ea"/>
                <a:cs typeface="+mn-cs"/>
              </a:rPr>
              <a:t>võimaldab oluliselt </a:t>
            </a:r>
            <a:r>
              <a:rPr kumimoji="0" lang="et-EE" sz="1100" b="0" i="0" u="none" strike="noStrike" kern="1200" cap="none" spc="0" normalizeH="0" baseline="0" noProof="0" dirty="0">
                <a:ln>
                  <a:noFill/>
                </a:ln>
                <a:solidFill>
                  <a:srgbClr val="1F4E79"/>
                </a:solidFill>
                <a:effectLst/>
                <a:uLnTx/>
                <a:uFillTx/>
                <a:latin typeface="Calibri" panose="020F0502020204030204"/>
                <a:ea typeface="+mn-ea"/>
                <a:cs typeface="+mn-cs"/>
              </a:rPr>
              <a:t>vähendada (toetudes näiteks RMK poolt korrastatud ja loodud puhkekohtade kasutuselevõtu </a:t>
            </a:r>
            <a:r>
              <a:rPr kumimoji="0" lang="et-EE" sz="1100" b="0" i="0" u="none" strike="noStrike" kern="1200" cap="none" spc="0" normalizeH="0" baseline="0" noProof="0">
                <a:ln>
                  <a:noFill/>
                </a:ln>
                <a:solidFill>
                  <a:srgbClr val="1F4E79"/>
                </a:solidFill>
                <a:effectLst/>
                <a:uLnTx/>
                <a:uFillTx/>
                <a:latin typeface="Calibri" panose="020F0502020204030204"/>
                <a:ea typeface="+mn-ea"/>
                <a:cs typeface="+mn-cs"/>
              </a:rPr>
              <a:t>kogemustele) vandalismi </a:t>
            </a:r>
            <a:r>
              <a:rPr kumimoji="0" lang="et-EE" sz="1100" b="0" i="0" u="none" strike="noStrike" kern="1200" cap="none" spc="0" normalizeH="0" baseline="0" noProof="0" dirty="0">
                <a:ln>
                  <a:noFill/>
                </a:ln>
                <a:solidFill>
                  <a:srgbClr val="1F4E79"/>
                </a:solidFill>
                <a:effectLst/>
                <a:uLnTx/>
                <a:uFillTx/>
                <a:latin typeface="Calibri" panose="020F0502020204030204"/>
                <a:ea typeface="+mn-ea"/>
                <a:cs typeface="+mn-cs"/>
              </a:rPr>
              <a:t>ja </a:t>
            </a:r>
            <a:r>
              <a:rPr kumimoji="0" lang="et-EE" sz="1100" b="0" i="0" u="none" strike="noStrike" kern="1200" cap="none" spc="0" normalizeH="0" baseline="0" noProof="0">
                <a:ln>
                  <a:noFill/>
                </a:ln>
                <a:solidFill>
                  <a:srgbClr val="1F4E79"/>
                </a:solidFill>
                <a:effectLst/>
                <a:uLnTx/>
                <a:uFillTx/>
                <a:latin typeface="Calibri" panose="020F0502020204030204"/>
                <a:ea typeface="+mn-ea"/>
                <a:cs typeface="+mn-cs"/>
              </a:rPr>
              <a:t>looduse reostust ranna-ala külastavate inimeste </a:t>
            </a:r>
            <a:r>
              <a:rPr kumimoji="0" lang="et-EE" sz="1100" b="0" i="0" u="none" strike="noStrike" kern="1200" cap="none" spc="0" normalizeH="0" baseline="0" noProof="0" dirty="0">
                <a:ln>
                  <a:noFill/>
                </a:ln>
                <a:solidFill>
                  <a:srgbClr val="1F4E79"/>
                </a:solidFill>
                <a:effectLst/>
                <a:uLnTx/>
                <a:uFillTx/>
                <a:latin typeface="Calibri" panose="020F0502020204030204"/>
                <a:ea typeface="+mn-ea"/>
                <a:cs typeface="+mn-cs"/>
              </a:rPr>
              <a:t>poolt.</a:t>
            </a:r>
          </a:p>
        </p:txBody>
      </p:sp>
      <p:sp>
        <p:nvSpPr>
          <p:cNvPr id="5" name="Title 1">
            <a:extLst>
              <a:ext uri="{FF2B5EF4-FFF2-40B4-BE49-F238E27FC236}">
                <a16:creationId xmlns:a16="http://schemas.microsoft.com/office/drawing/2014/main" id="{AA0E146B-3AC0-3A5D-1A88-9F4FD15C0A20}"/>
              </a:ext>
            </a:extLst>
          </p:cNvPr>
          <p:cNvSpPr txBox="1">
            <a:spLocks/>
          </p:cNvSpPr>
          <p:nvPr/>
        </p:nvSpPr>
        <p:spPr>
          <a:xfrm>
            <a:off x="838200" y="365126"/>
            <a:ext cx="10515600" cy="79255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4900" b="1" i="0" u="none" strike="noStrike" kern="1200" cap="none" spc="0" normalizeH="0" baseline="0" noProof="0" dirty="0">
                <a:ln>
                  <a:noFill/>
                </a:ln>
                <a:solidFill>
                  <a:srgbClr val="1F4E79"/>
                </a:solidFill>
                <a:effectLst/>
                <a:uLnTx/>
                <a:uFillTx/>
                <a:latin typeface="Lucida Handwriting" panose="03010101010101010101" pitchFamily="66" charset="0"/>
                <a:ea typeface="KaiTi" panose="020B0503020204020204" pitchFamily="49" charset="-122"/>
                <a:cs typeface="JasmineUPC" panose="020B0502040204020203" pitchFamily="18" charset="-34"/>
              </a:rPr>
              <a:t>Kaberneeme Merekabel</a:t>
            </a:r>
            <a:endParaRPr kumimoji="0" lang="en-US" sz="6000" b="0" i="0" u="none" strike="noStrike" kern="1200" cap="none" spc="0" normalizeH="0" baseline="0" noProof="0" dirty="0">
              <a:ln>
                <a:noFill/>
              </a:ln>
              <a:solidFill>
                <a:srgbClr val="1F4E79"/>
              </a:solidFill>
              <a:effectLst/>
              <a:uLnTx/>
              <a:uFillTx/>
              <a:latin typeface="Calibri Light" panose="020F0302020204030204"/>
              <a:ea typeface="+mj-ea"/>
              <a:cs typeface="+mj-cs"/>
            </a:endParaRPr>
          </a:p>
        </p:txBody>
      </p:sp>
      <p:sp>
        <p:nvSpPr>
          <p:cNvPr id="2" name="Content Placeholder 2">
            <a:extLst>
              <a:ext uri="{FF2B5EF4-FFF2-40B4-BE49-F238E27FC236}">
                <a16:creationId xmlns:a16="http://schemas.microsoft.com/office/drawing/2014/main" id="{DA4E59E7-BEB8-663B-16F8-760945EB1EAC}"/>
              </a:ext>
            </a:extLst>
          </p:cNvPr>
          <p:cNvSpPr txBox="1">
            <a:spLocks/>
          </p:cNvSpPr>
          <p:nvPr/>
        </p:nvSpPr>
        <p:spPr>
          <a:xfrm>
            <a:off x="838200" y="4552072"/>
            <a:ext cx="6050872" cy="19442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Sihtgrupp, tegevused ja tingimused</a:t>
            </a:r>
          </a:p>
          <a:p>
            <a:pPr>
              <a:lnSpc>
                <a:spcPct val="100000"/>
              </a:lnSpc>
              <a:spcBef>
                <a:spcPts val="0"/>
              </a:spcBef>
              <a:defRPr/>
            </a:pPr>
            <a:r>
              <a:rPr lang="sv-SE" sz="1100" b="1" dirty="0">
                <a:solidFill>
                  <a:srgbClr val="800000"/>
                </a:solidFill>
                <a:latin typeface="Calibri" panose="020F0502020204030204"/>
              </a:rPr>
              <a:t>Harilik külastaja: </a:t>
            </a:r>
            <a:r>
              <a:rPr lang="sv-SE" sz="1100" dirty="0">
                <a:solidFill>
                  <a:srgbClr val="1F4E79"/>
                </a:solidFill>
                <a:latin typeface="Calibri" panose="020F0502020204030204"/>
              </a:rPr>
              <a:t>peamine sihtgrupp on need inimesed, kes juba praegu Kaberneeme poolsaare tippu külastavad. Nende jaoks on plaanis luua tuule eest kaitsev varjualune, mis asendaks praegust piirivalvehoonet ning lisaks sellele üks avalik tualettruum.</a:t>
            </a:r>
            <a:endParaRPr kumimoji="0" lang="sv-SE" sz="11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R="0" lvl="0" fontAlgn="auto">
              <a:lnSpc>
                <a:spcPct val="100000"/>
              </a:lnSpc>
              <a:spcBef>
                <a:spcPts val="0"/>
              </a:spcBef>
              <a:spcAft>
                <a:spcPts val="0"/>
              </a:spcAft>
              <a:buClrTx/>
              <a:buSzTx/>
              <a:tabLst/>
              <a:defRPr/>
            </a:pPr>
            <a:r>
              <a:rPr lang="sv-SE" sz="1100" b="1" dirty="0">
                <a:solidFill>
                  <a:srgbClr val="800000"/>
                </a:solidFill>
                <a:latin typeface="Calibri" panose="020F0502020204030204"/>
              </a:rPr>
              <a:t>Pisemad kontserdid ja üritused</a:t>
            </a:r>
            <a:r>
              <a:rPr lang="sv-SE" sz="1100" b="1">
                <a:solidFill>
                  <a:srgbClr val="800000"/>
                </a:solidFill>
                <a:latin typeface="Calibri" panose="020F0502020204030204"/>
              </a:rPr>
              <a:t>: </a:t>
            </a:r>
            <a:r>
              <a:rPr lang="et-EE" sz="1100">
                <a:solidFill>
                  <a:srgbClr val="1F4E79"/>
                </a:solidFill>
                <a:latin typeface="Calibri" panose="020F0502020204030204"/>
              </a:rPr>
              <a:t>Merek</a:t>
            </a:r>
            <a:r>
              <a:rPr lang="sv-SE" sz="1100">
                <a:solidFill>
                  <a:srgbClr val="1F4E79"/>
                </a:solidFill>
                <a:latin typeface="Calibri" panose="020F0502020204030204"/>
              </a:rPr>
              <a:t>abelis </a:t>
            </a:r>
            <a:r>
              <a:rPr lang="et-EE" sz="1100">
                <a:solidFill>
                  <a:srgbClr val="1F4E79"/>
                </a:solidFill>
                <a:latin typeface="Calibri" panose="020F0502020204030204"/>
              </a:rPr>
              <a:t>on</a:t>
            </a:r>
            <a:r>
              <a:rPr lang="sv-SE" sz="1100">
                <a:solidFill>
                  <a:srgbClr val="1F4E79"/>
                </a:solidFill>
                <a:latin typeface="Calibri" panose="020F0502020204030204"/>
              </a:rPr>
              <a:t> </a:t>
            </a:r>
            <a:r>
              <a:rPr lang="sv-SE" sz="1100" dirty="0">
                <a:solidFill>
                  <a:srgbClr val="1F4E79"/>
                </a:solidFill>
                <a:latin typeface="Calibri" panose="020F0502020204030204"/>
              </a:rPr>
              <a:t>võimalik korraldada väiksemaid kontserte, pulmi, tseremooniad, luuleüritusi jne. Nende ürituse sagedust ja suurust tuleb aga piirata.</a:t>
            </a:r>
            <a:endParaRPr lang="sv-SE" sz="1100" b="1" dirty="0">
              <a:solidFill>
                <a:srgbClr val="5B9BD5">
                  <a:lumMod val="50000"/>
                </a:srgbClr>
              </a:solidFill>
              <a:latin typeface="Calibri" panose="020F0502020204030204"/>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t-EE" sz="1100" b="1" dirty="0">
                <a:solidFill>
                  <a:srgbClr val="800000"/>
                </a:solidFill>
                <a:latin typeface="Calibri" panose="020F0502020204030204"/>
              </a:rPr>
              <a:t>Majutusvõimalus ja üksikisikutele, peredele või väiksematele gruppidele: </a:t>
            </a:r>
            <a:r>
              <a:rPr lang="et-EE" sz="1100" dirty="0">
                <a:solidFill>
                  <a:srgbClr val="1F4E79"/>
                </a:solidFill>
                <a:latin typeface="Calibri" panose="020F0502020204030204"/>
              </a:rPr>
              <a:t>rajatavad hooned sisaldavad ööbimisvõimalustega pelgupaika, kus oleks mugav korraldada laagreid, kursusi ja meeskonnaüritusi näiteks väiksematele ansamblitele, kooridele, orkestritele, kolleegidele. Külastajate arvu tuleb aga piirata ja see ei tohiks ületada </a:t>
            </a:r>
            <a:r>
              <a:rPr lang="et-EE" sz="1100">
                <a:solidFill>
                  <a:srgbClr val="1F4E79"/>
                </a:solidFill>
                <a:latin typeface="Calibri" panose="020F0502020204030204"/>
              </a:rPr>
              <a:t>2-3 autotäit.    . </a:t>
            </a:r>
            <a:r>
              <a:rPr lang="et-EE" sz="1100" dirty="0">
                <a:solidFill>
                  <a:srgbClr val="1F4E79"/>
                </a:solidFill>
                <a:latin typeface="Calibri" panose="020F0502020204030204"/>
              </a:rPr>
              <a:t>Tasulise majutuse pakkumine annab võimaluse rahastada poolsaare tipu ja selle hoonete ülalhoidu.</a:t>
            </a:r>
          </a:p>
        </p:txBody>
      </p:sp>
    </p:spTree>
    <p:extLst>
      <p:ext uri="{BB962C8B-B14F-4D97-AF65-F5344CB8AC3E}">
        <p14:creationId xmlns:p14="http://schemas.microsoft.com/office/powerpoint/2010/main" val="2108619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28282A-004D-3B44-BB60-D0838125EBAD}"/>
              </a:ext>
            </a:extLst>
          </p:cNvPr>
          <p:cNvPicPr>
            <a:picLocks noChangeAspect="1"/>
          </p:cNvPicPr>
          <p:nvPr/>
        </p:nvPicPr>
        <p:blipFill>
          <a:blip r:embed="rId2"/>
          <a:stretch>
            <a:fillRect/>
          </a:stretch>
        </p:blipFill>
        <p:spPr>
          <a:xfrm>
            <a:off x="5464635" y="1710800"/>
            <a:ext cx="2641527" cy="4258166"/>
          </a:xfrm>
          <a:prstGeom prst="rect">
            <a:avLst/>
          </a:prstGeom>
          <a:ln>
            <a:solidFill>
              <a:schemeClr val="bg1">
                <a:lumMod val="65000"/>
              </a:schemeClr>
            </a:solidFill>
          </a:ln>
        </p:spPr>
      </p:pic>
      <p:pic>
        <p:nvPicPr>
          <p:cNvPr id="26" name="Picture 25">
            <a:extLst>
              <a:ext uri="{FF2B5EF4-FFF2-40B4-BE49-F238E27FC236}">
                <a16:creationId xmlns:a16="http://schemas.microsoft.com/office/drawing/2014/main" id="{F7648922-4164-CDD6-2458-131FD1313FEB}"/>
              </a:ext>
            </a:extLst>
          </p:cNvPr>
          <p:cNvPicPr>
            <a:picLocks noChangeAspect="1"/>
          </p:cNvPicPr>
          <p:nvPr/>
        </p:nvPicPr>
        <p:blipFill>
          <a:blip r:embed="rId3"/>
          <a:stretch>
            <a:fillRect/>
          </a:stretch>
        </p:blipFill>
        <p:spPr>
          <a:xfrm>
            <a:off x="8533309" y="4204559"/>
            <a:ext cx="2598615" cy="1520501"/>
          </a:xfrm>
          <a:prstGeom prst="rect">
            <a:avLst/>
          </a:prstGeom>
        </p:spPr>
      </p:pic>
      <p:sp>
        <p:nvSpPr>
          <p:cNvPr id="4" name="Title 1">
            <a:extLst>
              <a:ext uri="{FF2B5EF4-FFF2-40B4-BE49-F238E27FC236}">
                <a16:creationId xmlns:a16="http://schemas.microsoft.com/office/drawing/2014/main" id="{D139AA8E-916D-F1A0-5C62-D1B407059FE2}"/>
              </a:ext>
            </a:extLst>
          </p:cNvPr>
          <p:cNvSpPr txBox="1">
            <a:spLocks/>
          </p:cNvSpPr>
          <p:nvPr/>
        </p:nvSpPr>
        <p:spPr>
          <a:xfrm>
            <a:off x="838200" y="302004"/>
            <a:ext cx="10515600" cy="114090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900" b="1" i="0" u="none" strike="noStrike" kern="1200" cap="none" spc="0" normalizeH="0" baseline="0" noProof="0" dirty="0">
                <a:ln>
                  <a:noFill/>
                </a:ln>
                <a:solidFill>
                  <a:srgbClr val="1F4E79"/>
                </a:solidFill>
                <a:effectLst/>
                <a:uLnTx/>
                <a:uFillTx/>
                <a:latin typeface="Lucida Handwriting" panose="03010101010101010101" pitchFamily="66" charset="0"/>
                <a:ea typeface="KaiTi" panose="020B0503020204020204" pitchFamily="49" charset="-122"/>
                <a:cs typeface="JasmineUPC" panose="020B0502040204020203" pitchFamily="18" charset="-34"/>
              </a:rPr>
              <a:t>Kaberneeme Merekabel</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rgbClr val="1F4E79"/>
              </a:solidFill>
              <a:effectLst/>
              <a:uLnTx/>
              <a:uFillTx/>
              <a:latin typeface="Calibri" panose="020F0502020204030204"/>
              <a:ea typeface="+mj-ea"/>
              <a:cs typeface="+mj-cs"/>
            </a:endParaRPr>
          </a:p>
        </p:txBody>
      </p:sp>
      <p:pic>
        <p:nvPicPr>
          <p:cNvPr id="6" name="Picture 5">
            <a:extLst>
              <a:ext uri="{FF2B5EF4-FFF2-40B4-BE49-F238E27FC236}">
                <a16:creationId xmlns:a16="http://schemas.microsoft.com/office/drawing/2014/main" id="{477C8879-4404-7700-91A5-21DA59A4D837}"/>
              </a:ext>
            </a:extLst>
          </p:cNvPr>
          <p:cNvPicPr>
            <a:picLocks noChangeAspect="1"/>
          </p:cNvPicPr>
          <p:nvPr/>
        </p:nvPicPr>
        <p:blipFill>
          <a:blip r:embed="rId4"/>
          <a:stretch>
            <a:fillRect/>
          </a:stretch>
        </p:blipFill>
        <p:spPr>
          <a:xfrm>
            <a:off x="935653" y="1710801"/>
            <a:ext cx="4308559" cy="4258166"/>
          </a:xfrm>
          <a:prstGeom prst="rect">
            <a:avLst/>
          </a:prstGeom>
          <a:ln>
            <a:solidFill>
              <a:schemeClr val="bg1">
                <a:lumMod val="65000"/>
              </a:schemeClr>
            </a:solidFill>
          </a:ln>
        </p:spPr>
      </p:pic>
      <p:pic>
        <p:nvPicPr>
          <p:cNvPr id="11" name="Picture 10">
            <a:extLst>
              <a:ext uri="{FF2B5EF4-FFF2-40B4-BE49-F238E27FC236}">
                <a16:creationId xmlns:a16="http://schemas.microsoft.com/office/drawing/2014/main" id="{46D95A89-107D-E179-C80E-E004309F10B0}"/>
              </a:ext>
            </a:extLst>
          </p:cNvPr>
          <p:cNvPicPr>
            <a:picLocks noChangeAspect="1"/>
          </p:cNvPicPr>
          <p:nvPr/>
        </p:nvPicPr>
        <p:blipFill>
          <a:blip r:embed="rId5"/>
          <a:stretch>
            <a:fillRect/>
          </a:stretch>
        </p:blipFill>
        <p:spPr>
          <a:xfrm>
            <a:off x="8512259" y="1637513"/>
            <a:ext cx="1459504" cy="2164840"/>
          </a:xfrm>
          <a:prstGeom prst="rect">
            <a:avLst/>
          </a:prstGeom>
        </p:spPr>
      </p:pic>
      <p:pic>
        <p:nvPicPr>
          <p:cNvPr id="12" name="Picture 11">
            <a:extLst>
              <a:ext uri="{FF2B5EF4-FFF2-40B4-BE49-F238E27FC236}">
                <a16:creationId xmlns:a16="http://schemas.microsoft.com/office/drawing/2014/main" id="{1662DF9B-BAD5-1F9B-36FC-43DD91A9611C}"/>
              </a:ext>
            </a:extLst>
          </p:cNvPr>
          <p:cNvPicPr>
            <a:picLocks noChangeAspect="1"/>
          </p:cNvPicPr>
          <p:nvPr/>
        </p:nvPicPr>
        <p:blipFill>
          <a:blip r:embed="rId6"/>
          <a:stretch>
            <a:fillRect/>
          </a:stretch>
        </p:blipFill>
        <p:spPr>
          <a:xfrm>
            <a:off x="10046020" y="2375759"/>
            <a:ext cx="1138816" cy="1390865"/>
          </a:xfrm>
          <a:prstGeom prst="rect">
            <a:avLst/>
          </a:prstGeom>
        </p:spPr>
      </p:pic>
      <p:sp>
        <p:nvSpPr>
          <p:cNvPr id="13" name="Rectangle 12">
            <a:extLst>
              <a:ext uri="{FF2B5EF4-FFF2-40B4-BE49-F238E27FC236}">
                <a16:creationId xmlns:a16="http://schemas.microsoft.com/office/drawing/2014/main" id="{44C8ADBE-B70D-78F6-0D86-E7507548FBA0}"/>
              </a:ext>
            </a:extLst>
          </p:cNvPr>
          <p:cNvSpPr/>
          <p:nvPr/>
        </p:nvSpPr>
        <p:spPr>
          <a:xfrm>
            <a:off x="8512260" y="3797384"/>
            <a:ext cx="1459504" cy="2492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600" b="1" i="0" u="none" strike="noStrike" kern="1200" cap="none" spc="0" normalizeH="0" baseline="0" dirty="0">
                <a:ln>
                  <a:noFill/>
                </a:ln>
                <a:solidFill>
                  <a:srgbClr val="5B9BD5">
                    <a:lumMod val="50000"/>
                  </a:srgbClr>
                </a:solidFill>
                <a:effectLst/>
                <a:uLnTx/>
                <a:uFillTx/>
                <a:latin typeface="Calibri" panose="020F0502020204030204"/>
                <a:ea typeface="+mn-ea"/>
                <a:cs typeface="+mn-cs"/>
              </a:rPr>
              <a:t>Merekabel</a:t>
            </a:r>
          </a:p>
        </p:txBody>
      </p:sp>
      <p:sp>
        <p:nvSpPr>
          <p:cNvPr id="14" name="Rectangle 13">
            <a:extLst>
              <a:ext uri="{FF2B5EF4-FFF2-40B4-BE49-F238E27FC236}">
                <a16:creationId xmlns:a16="http://schemas.microsoft.com/office/drawing/2014/main" id="{1C0D9A91-9C7D-FA6F-8DE3-A58A051420AC}"/>
              </a:ext>
            </a:extLst>
          </p:cNvPr>
          <p:cNvSpPr/>
          <p:nvPr/>
        </p:nvSpPr>
        <p:spPr>
          <a:xfrm>
            <a:off x="9951885" y="3797384"/>
            <a:ext cx="1355824" cy="2492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600" b="1" i="0" u="none" strike="noStrike" kern="1200" cap="none" spc="0" normalizeH="0" baseline="0" dirty="0">
                <a:ln>
                  <a:noFill/>
                </a:ln>
                <a:solidFill>
                  <a:srgbClr val="5B9BD5">
                    <a:lumMod val="50000"/>
                  </a:srgbClr>
                </a:solidFill>
                <a:effectLst/>
                <a:uLnTx/>
                <a:uFillTx/>
                <a:latin typeface="Calibri" panose="020F0502020204030204"/>
                <a:ea typeface="+mn-ea"/>
                <a:cs typeface="+mn-cs"/>
              </a:rPr>
              <a:t>Tuulevari</a:t>
            </a:r>
          </a:p>
        </p:txBody>
      </p:sp>
      <p:sp>
        <p:nvSpPr>
          <p:cNvPr id="15" name="Rectangle 14">
            <a:extLst>
              <a:ext uri="{FF2B5EF4-FFF2-40B4-BE49-F238E27FC236}">
                <a16:creationId xmlns:a16="http://schemas.microsoft.com/office/drawing/2014/main" id="{08CD7C54-1117-05C4-DC72-0F88A4B098BA}"/>
              </a:ext>
            </a:extLst>
          </p:cNvPr>
          <p:cNvSpPr/>
          <p:nvPr/>
        </p:nvSpPr>
        <p:spPr>
          <a:xfrm>
            <a:off x="9102865" y="5729634"/>
            <a:ext cx="1459504" cy="2492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600" b="1" i="0" u="none" strike="noStrike" kern="1200" cap="none" spc="0" normalizeH="0" baseline="0" dirty="0">
                <a:ln>
                  <a:noFill/>
                </a:ln>
                <a:solidFill>
                  <a:srgbClr val="5B9BD5">
                    <a:lumMod val="50000"/>
                  </a:srgbClr>
                </a:solidFill>
                <a:effectLst/>
                <a:uLnTx/>
                <a:uFillTx/>
                <a:latin typeface="Calibri" panose="020F0502020204030204"/>
                <a:ea typeface="+mn-ea"/>
                <a:cs typeface="+mn-cs"/>
              </a:rPr>
              <a:t>Pelgupaik</a:t>
            </a:r>
          </a:p>
        </p:txBody>
      </p:sp>
      <p:sp>
        <p:nvSpPr>
          <p:cNvPr id="2" name="TextBox 1">
            <a:extLst>
              <a:ext uri="{FF2B5EF4-FFF2-40B4-BE49-F238E27FC236}">
                <a16:creationId xmlns:a16="http://schemas.microsoft.com/office/drawing/2014/main" id="{F70F1B25-D16C-76F7-30D3-E61CF6FBA6EC}"/>
              </a:ext>
            </a:extLst>
          </p:cNvPr>
          <p:cNvSpPr txBox="1"/>
          <p:nvPr/>
        </p:nvSpPr>
        <p:spPr>
          <a:xfrm>
            <a:off x="935653" y="5978906"/>
            <a:ext cx="4308559" cy="261610"/>
          </a:xfrm>
          <a:prstGeom prst="rect">
            <a:avLst/>
          </a:prstGeom>
          <a:noFill/>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Praegu kehtiv detailplaneering</a:t>
            </a:r>
            <a:endParaRPr kumimoji="0" lang="en-GB" sz="11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558E375-3379-AE0D-0043-4519A43F05A6}"/>
              </a:ext>
            </a:extLst>
          </p:cNvPr>
          <p:cNvSpPr txBox="1"/>
          <p:nvPr/>
        </p:nvSpPr>
        <p:spPr>
          <a:xfrm>
            <a:off x="5464635" y="5980960"/>
            <a:ext cx="2641527" cy="261610"/>
          </a:xfrm>
          <a:prstGeom prst="rect">
            <a:avLst/>
          </a:prstGeom>
          <a:noFill/>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Planeeritud peahooned</a:t>
            </a:r>
            <a:endParaRPr kumimoji="0" lang="en-GB" sz="11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407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6327AE-FF3D-DC96-CA76-9BA1BBADA06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1951319" y="3554079"/>
            <a:ext cx="8289362" cy="2623697"/>
          </a:xfrm>
          <a:prstGeom prst="rect">
            <a:avLst/>
          </a:prstGeom>
        </p:spPr>
      </p:pic>
      <p:pic>
        <p:nvPicPr>
          <p:cNvPr id="4" name="Picture 3">
            <a:extLst>
              <a:ext uri="{FF2B5EF4-FFF2-40B4-BE49-F238E27FC236}">
                <a16:creationId xmlns:a16="http://schemas.microsoft.com/office/drawing/2014/main" id="{12EC84E6-C883-42EC-BEF4-2270C529B69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1951318" y="576567"/>
            <a:ext cx="8289362" cy="2608912"/>
          </a:xfrm>
          <a:prstGeom prst="rect">
            <a:avLst/>
          </a:prstGeom>
        </p:spPr>
      </p:pic>
      <p:sp>
        <p:nvSpPr>
          <p:cNvPr id="2" name="TextBox 1">
            <a:extLst>
              <a:ext uri="{FF2B5EF4-FFF2-40B4-BE49-F238E27FC236}">
                <a16:creationId xmlns:a16="http://schemas.microsoft.com/office/drawing/2014/main" id="{4A7809E4-2D76-B4B9-7DF3-3E830AE5FA28}"/>
              </a:ext>
            </a:extLst>
          </p:cNvPr>
          <p:cNvSpPr txBox="1"/>
          <p:nvPr/>
        </p:nvSpPr>
        <p:spPr>
          <a:xfrm>
            <a:off x="1951318" y="3185479"/>
            <a:ext cx="6094602" cy="261610"/>
          </a:xfrm>
          <a:prstGeom prst="rect">
            <a:avLst/>
          </a:prstGeom>
          <a:noFill/>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11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Kaberneeme poolsaare tipp praegu. Vaade idast</a:t>
            </a:r>
            <a:endParaRPr kumimoji="0" lang="en-GB" sz="11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8F2979C-296B-991E-A128-A15AD4629781}"/>
              </a:ext>
            </a:extLst>
          </p:cNvPr>
          <p:cNvSpPr txBox="1"/>
          <p:nvPr/>
        </p:nvSpPr>
        <p:spPr>
          <a:xfrm>
            <a:off x="1951318" y="6177776"/>
            <a:ext cx="6094602" cy="261610"/>
          </a:xfrm>
          <a:prstGeom prst="rect">
            <a:avLst/>
          </a:prstGeom>
          <a:noFill/>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11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Kaberneeme poolsaare tipp planeeritud kabeli ja tuulevarjuga. Vaade idast</a:t>
            </a:r>
            <a:endParaRPr kumimoji="0" lang="en-GB" sz="11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0508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134">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465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9" name="Picture 136">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9" name="Freeform: Shape 138">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D2F2AED-8AB4-43BB-98C2-7D206A459109}"/>
              </a:ext>
            </a:extLst>
          </p:cNvPr>
          <p:cNvSpPr/>
          <p:nvPr/>
        </p:nvSpPr>
        <p:spPr>
          <a:xfrm>
            <a:off x="3389811" y="2365066"/>
            <a:ext cx="5347062" cy="23451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800" b="1" i="0" u="none" strike="noStrike" kern="1200" cap="none" spc="0" normalizeH="0" baseline="0" noProof="0" dirty="0">
                <a:ln>
                  <a:noFill/>
                </a:ln>
                <a:solidFill>
                  <a:srgbClr val="5B7E94"/>
                </a:solidFill>
                <a:effectLst/>
                <a:uLnTx/>
                <a:uFillTx/>
                <a:latin typeface="Lucida Handwriting" panose="03010101010101010101" pitchFamily="66" charset="0"/>
                <a:ea typeface="KaiTi" panose="020B0503020204020204" pitchFamily="49" charset="-122"/>
                <a:cs typeface="JasmineUPC" panose="020B0502040204020203" pitchFamily="18" charset="-34"/>
              </a:rPr>
              <a:t>Kaberneeme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800" b="1" i="0" u="none" strike="noStrike" kern="1200" cap="none" spc="0" normalizeH="0" baseline="0" noProof="0" dirty="0">
                <a:ln>
                  <a:noFill/>
                </a:ln>
                <a:solidFill>
                  <a:srgbClr val="5B7E94"/>
                </a:solidFill>
                <a:effectLst/>
                <a:uLnTx/>
                <a:uFillTx/>
                <a:latin typeface="Lucida Handwriting" panose="03010101010101010101" pitchFamily="66" charset="0"/>
                <a:ea typeface="KaiTi" panose="020B0503020204020204" pitchFamily="49" charset="-122"/>
                <a:cs typeface="JasmineUPC" panose="020B0502040204020203" pitchFamily="18" charset="-34"/>
              </a:rPr>
              <a:t>Merekabel</a:t>
            </a:r>
            <a:endParaRPr kumimoji="0" lang="et-EE" sz="4800" b="1" i="0" u="none" strike="noStrike" kern="1200" cap="none" spc="0" normalizeH="0" baseline="0" noProof="0" dirty="0">
              <a:ln>
                <a:noFill/>
              </a:ln>
              <a:solidFill>
                <a:srgbClr val="5B7E94"/>
              </a:solidFill>
              <a:effectLst/>
              <a:uLnTx/>
              <a:uFillTx/>
              <a:latin typeface="Lucida Handwriting" panose="03010101010101010101" pitchFamily="66" charset="0"/>
              <a:ea typeface="KaiTi" panose="020B0503020204020204" pitchFamily="49" charset="-122"/>
              <a:cs typeface="JasmineUPC" panose="020B0502040204020203" pitchFamily="18" charset="-34"/>
            </a:endParaRPr>
          </a:p>
        </p:txBody>
      </p:sp>
      <p:sp>
        <p:nvSpPr>
          <p:cNvPr id="5" name="TextBox 4">
            <a:extLst>
              <a:ext uri="{FF2B5EF4-FFF2-40B4-BE49-F238E27FC236}">
                <a16:creationId xmlns:a16="http://schemas.microsoft.com/office/drawing/2014/main" id="{BB1D0265-67FF-555E-8D02-CEBC7399C496}"/>
              </a:ext>
            </a:extLst>
          </p:cNvPr>
          <p:cNvSpPr txBox="1"/>
          <p:nvPr/>
        </p:nvSpPr>
        <p:spPr>
          <a:xfrm>
            <a:off x="5123644" y="4325496"/>
            <a:ext cx="1879395"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100" dirty="0">
                <a:solidFill>
                  <a:srgbClr val="1F4E79"/>
                </a:solidFill>
                <a:latin typeface="Calibri" panose="020F0502020204030204"/>
              </a:rPr>
              <a:t>Kontakt</a:t>
            </a:r>
            <a:endParaRPr kumimoji="0" lang="sv-SE" sz="1100" b="0" i="0" u="none" strike="noStrike" kern="1200" cap="none" spc="0" normalizeH="0" baseline="0" noProof="0" dirty="0">
              <a:ln>
                <a:noFill/>
              </a:ln>
              <a:solidFill>
                <a:srgbClr val="1F4E7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1F4E79"/>
                </a:solidFill>
                <a:effectLst/>
                <a:uLnTx/>
                <a:uFillTx/>
                <a:latin typeface="Calibri" panose="020F0502020204030204"/>
                <a:ea typeface="+mn-ea"/>
                <a:cs typeface="+mn-cs"/>
              </a:rPr>
              <a:t>Tarmo Nurmetalu, Lars Björck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1F4E79"/>
                </a:solidFill>
                <a:effectLst/>
                <a:uLnTx/>
                <a:uFillTx/>
                <a:latin typeface="Calibri" panose="020F0502020204030204"/>
                <a:ea typeface="+mn-ea"/>
                <a:cs typeface="+mn-cs"/>
              </a:rPr>
              <a:t>+372 578 39939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1F4E79"/>
                </a:solidFill>
                <a:effectLst/>
                <a:uLnTx/>
                <a:uFillTx/>
                <a:latin typeface="Calibri" panose="020F0502020204030204"/>
                <a:ea typeface="+mn-ea"/>
                <a:cs typeface="+mn-cs"/>
              </a:rPr>
              <a:t>info@kapraranna.ee</a:t>
            </a:r>
            <a:endParaRPr kumimoji="0" lang="en-US" sz="1100" b="0" i="0" u="none" strike="noStrike" kern="1200" cap="none" spc="0" normalizeH="0" baseline="0" noProof="0" dirty="0">
              <a:ln>
                <a:noFill/>
              </a:ln>
              <a:solidFill>
                <a:srgbClr val="1F4E7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73333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6144</TotalTime>
  <Words>449</Words>
  <Application>Microsoft Office PowerPoint</Application>
  <PresentationFormat>Widescreen</PresentationFormat>
  <Paragraphs>31</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Lars Eric Björck</dc:creator>
  <cp:lastModifiedBy>Tarmo Nurmetalo BMLG</cp:lastModifiedBy>
  <cp:revision>121</cp:revision>
  <cp:lastPrinted>2023-11-12T13:38:35Z</cp:lastPrinted>
  <dcterms:created xsi:type="dcterms:W3CDTF">2021-02-28T20:41:06Z</dcterms:created>
  <dcterms:modified xsi:type="dcterms:W3CDTF">2023-11-19T07:29:58Z</dcterms:modified>
</cp:coreProperties>
</file>